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392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1" y="6473825"/>
            <a:ext cx="1011767" cy="247650"/>
          </a:xfrm>
        </p:spPr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3089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1910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014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1" y="6473825"/>
            <a:ext cx="1011767" cy="247650"/>
          </a:xfrm>
        </p:spPr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0128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86659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9945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7650"/>
          </a:xfrm>
        </p:spPr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2514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0476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255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7829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3954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406400" y="1554163"/>
            <a:ext cx="115824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fld id="{99738911-B508-4AEC-9862-14231CDD8CCE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D38E27"/>
                </a:solidFill>
                <a:latin typeface="Franklin Gothic Book" pitchFamily="34" charset="0"/>
              </a:defRPr>
            </a:lvl1pPr>
          </a:lstStyle>
          <a:p>
            <a:fld id="{DF1459D0-A4C0-4E91-B219-6F1582957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317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537460"/>
            <a:ext cx="12192000" cy="4320540"/>
          </a:xfrm>
        </p:spPr>
        <p:txBody>
          <a:bodyPr/>
          <a:lstStyle/>
          <a:p>
            <a:r>
              <a:rPr lang="ru-RU" dirty="0" smtClean="0"/>
              <a:t>1. </a:t>
            </a:r>
            <a:r>
              <a:rPr lang="ru-RU" dirty="0" err="1" smtClean="0"/>
              <a:t>оПРЕДЕЛЕНИЕ</a:t>
            </a:r>
            <a:r>
              <a:rPr lang="ru-RU" cap="none" dirty="0" smtClean="0"/>
              <a:t> </a:t>
            </a:r>
            <a:r>
              <a:rPr lang="ru-RU" dirty="0" smtClean="0"/>
              <a:t>и </a:t>
            </a:r>
            <a:r>
              <a:rPr lang="ru-RU" dirty="0"/>
              <a:t>сущность государственно-частного партнерства </a:t>
            </a:r>
            <a:br>
              <a:rPr lang="ru-RU" dirty="0"/>
            </a:br>
            <a:r>
              <a:rPr lang="ru-RU" dirty="0"/>
              <a:t>2.	Основные принципы государственно-частного партнерства </a:t>
            </a:r>
            <a:br>
              <a:rPr lang="ru-RU" dirty="0"/>
            </a:br>
            <a:r>
              <a:rPr lang="ru-RU" dirty="0"/>
              <a:t>3.	Ключевые характеристики и факторы успеха государственно-частного партнерства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2537460"/>
          </a:xfrm>
        </p:spPr>
        <p:txBody>
          <a:bodyPr/>
          <a:lstStyle/>
          <a:p>
            <a:pPr algn="ctr"/>
            <a:r>
              <a:rPr lang="ru-RU" sz="36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Тема: </a:t>
            </a:r>
            <a:br>
              <a:rPr lang="ru-RU" sz="36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</a:br>
            <a:r>
              <a:rPr lang="ru-RU" sz="40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«Определение и принципы государственно-частного партнерства»</a:t>
            </a:r>
            <a:br>
              <a:rPr lang="ru-RU" sz="40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495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125" y="218364"/>
            <a:ext cx="11873553" cy="147395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Вопрос 2. Основные принципы государственно-частного партнерства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2136" y="1572737"/>
            <a:ext cx="11409529" cy="535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Основные принципы ГЧП:</a:t>
            </a:r>
          </a:p>
          <a:p>
            <a:pPr algn="ctr"/>
            <a:endParaRPr lang="ru-RU" sz="2800" b="1" dirty="0" smtClean="0">
              <a:solidFill>
                <a:srgbClr val="00B050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b="1" dirty="0" smtClean="0"/>
              <a:t>Равенство интересов сторон и свобода выбора действий</a:t>
            </a:r>
          </a:p>
          <a:p>
            <a:pPr algn="just">
              <a:lnSpc>
                <a:spcPct val="150000"/>
              </a:lnSpc>
            </a:pPr>
            <a:r>
              <a:rPr lang="ru-RU" sz="2800" b="1" dirty="0" smtClean="0"/>
              <a:t>• Стабильность контракта ГЧП и одновременно возможности его изменения и адаптации</a:t>
            </a:r>
          </a:p>
          <a:p>
            <a:pPr algn="just">
              <a:lnSpc>
                <a:spcPct val="150000"/>
              </a:lnSpc>
            </a:pPr>
            <a:r>
              <a:rPr lang="ru-RU" sz="2800" b="1" dirty="0" smtClean="0"/>
              <a:t>• Ответственность за исполнение условий контракта</a:t>
            </a:r>
          </a:p>
          <a:p>
            <a:pPr algn="just">
              <a:lnSpc>
                <a:spcPct val="150000"/>
              </a:lnSpc>
            </a:pPr>
            <a:r>
              <a:rPr lang="ru-RU" sz="2800" b="1" dirty="0" smtClean="0"/>
              <a:t>• </a:t>
            </a:r>
            <a:r>
              <a:rPr lang="ru-RU" sz="2800" b="1" dirty="0" err="1" smtClean="0"/>
              <a:t>Конкурентность</a:t>
            </a:r>
            <a:endParaRPr lang="ru-RU" sz="2800" b="1" dirty="0" smtClean="0"/>
          </a:p>
          <a:p>
            <a:pPr algn="just">
              <a:lnSpc>
                <a:spcPct val="150000"/>
              </a:lnSpc>
            </a:pPr>
            <a:r>
              <a:rPr lang="ru-RU" sz="2800" b="1" dirty="0" smtClean="0"/>
              <a:t>• Прозрачность и обратная связь</a:t>
            </a:r>
          </a:p>
          <a:p>
            <a:pPr algn="just">
              <a:lnSpc>
                <a:spcPct val="150000"/>
              </a:lnSpc>
            </a:pPr>
            <a:endParaRPr lang="ru-RU" sz="26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04855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8000" y="3886199"/>
            <a:ext cx="11277600" cy="2023282"/>
          </a:xfrm>
        </p:spPr>
        <p:txBody>
          <a:bodyPr/>
          <a:lstStyle/>
          <a:p>
            <a:pPr lvl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b="1" dirty="0">
                <a:solidFill>
                  <a:prstClr val="black"/>
                </a:solidFill>
              </a:rPr>
              <a:t>• Невмешательство государства в сферу ответственности частного </a:t>
            </a:r>
            <a:r>
              <a:rPr lang="ru-RU" sz="2800" b="1" dirty="0" smtClean="0">
                <a:solidFill>
                  <a:prstClr val="black"/>
                </a:solidFill>
              </a:rPr>
              <a:t>партнера</a:t>
            </a:r>
          </a:p>
          <a:p>
            <a:pPr lvl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ru-RU" sz="2800" b="1" dirty="0">
              <a:solidFill>
                <a:prstClr val="black"/>
              </a:solidFill>
            </a:endParaRPr>
          </a:p>
          <a:p>
            <a:pPr lvl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b="1" dirty="0">
                <a:solidFill>
                  <a:prstClr val="black"/>
                </a:solidFill>
              </a:rPr>
              <a:t>• Стимулирование и </a:t>
            </a:r>
            <a:r>
              <a:rPr lang="ru-RU" sz="2800" b="1" dirty="0" smtClean="0">
                <a:solidFill>
                  <a:prstClr val="black"/>
                </a:solidFill>
              </a:rPr>
              <a:t>гарантии</a:t>
            </a:r>
          </a:p>
          <a:p>
            <a:pPr lvl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ru-RU" sz="2800" b="1" dirty="0">
              <a:solidFill>
                <a:prstClr val="black"/>
              </a:solidFill>
            </a:endParaRPr>
          </a:p>
          <a:p>
            <a:pPr lvl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b="1" dirty="0">
                <a:solidFill>
                  <a:prstClr val="black"/>
                </a:solidFill>
              </a:rPr>
              <a:t>• </a:t>
            </a:r>
            <a:r>
              <a:rPr lang="ru-RU" sz="2800" b="1" dirty="0" err="1" smtClean="0">
                <a:solidFill>
                  <a:prstClr val="black"/>
                </a:solidFill>
              </a:rPr>
              <a:t>Возмездность</a:t>
            </a:r>
            <a:endParaRPr lang="ru-RU" sz="2800" b="1" dirty="0" smtClean="0">
              <a:solidFill>
                <a:prstClr val="black"/>
              </a:solidFill>
            </a:endParaRPr>
          </a:p>
          <a:p>
            <a:pPr lvl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ru-RU" sz="2800" b="1" dirty="0">
              <a:solidFill>
                <a:prstClr val="black"/>
              </a:solidFill>
            </a:endParaRPr>
          </a:p>
          <a:p>
            <a:pPr lvl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b="1" dirty="0">
                <a:solidFill>
                  <a:prstClr val="black"/>
                </a:solidFill>
              </a:rPr>
              <a:t>• Равноправное отношение к иностранным компаниям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9872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8000" y="0"/>
            <a:ext cx="11277600" cy="6155140"/>
          </a:xfrm>
        </p:spPr>
        <p:txBody>
          <a:bodyPr/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0070C0"/>
                </a:solidFill>
              </a:rPr>
              <a:t>Принцип равенства интересов сторон и свободы выбора действий. 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800" b="1" dirty="0" smtClean="0"/>
              <a:t>Он </a:t>
            </a:r>
            <a:r>
              <a:rPr lang="ru-RU" sz="2800" b="1" dirty="0"/>
              <a:t>подразумевает, во-первых, равенство всех экономических агентов в доступе к услугам, оказываемым частными компаниями в сфере общественных услуг, во-вторых, равенство всех частных компаний в праве заключения контрактов ГЧП и, в-третьих, свободу партнеров выбирать формы и методы достижения целей, стоящих перед партнерством.</a:t>
            </a:r>
          </a:p>
        </p:txBody>
      </p:sp>
    </p:spTree>
    <p:extLst>
      <p:ext uri="{BB962C8B-B14F-4D97-AF65-F5344CB8AC3E}">
        <p14:creationId xmlns:p14="http://schemas.microsoft.com/office/powerpoint/2010/main" xmlns="" val="153327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3773" y="2197289"/>
            <a:ext cx="11832609" cy="4660711"/>
          </a:xfrm>
        </p:spPr>
        <p:txBody>
          <a:bodyPr/>
          <a:lstStyle/>
          <a:p>
            <a:pPr algn="just"/>
            <a:r>
              <a:rPr lang="ru-RU" sz="2600" b="1" dirty="0">
                <a:solidFill>
                  <a:srgbClr val="0070C0"/>
                </a:solidFill>
              </a:rPr>
              <a:t>Принцип стабильности контракта ГЧП и одновременно возможности его изменения и адаптации</a:t>
            </a:r>
            <a:r>
              <a:rPr lang="ru-RU" sz="2600" b="1" dirty="0" smtClean="0">
                <a:solidFill>
                  <a:srgbClr val="0070C0"/>
                </a:solidFill>
              </a:rPr>
              <a:t>.</a:t>
            </a:r>
            <a:r>
              <a:rPr lang="ru-RU" sz="2600" b="1" dirty="0" smtClean="0"/>
              <a:t> </a:t>
            </a:r>
            <a:r>
              <a:rPr lang="ru-RU" sz="2600" b="1" dirty="0"/>
              <a:t>Контракт ГЧП представляет собой сложный, комплексный документ, рассчитанный, как правило, на длительные сроки реализации. В нем прописываются права и обязанности сторон, формы государственной поддержки, минимальная норма прибыли частного партнера. Эти и другие аналогичные по содержанию положения контракта должны быть стабильны в течение всего времени его исполнения.</a:t>
            </a:r>
          </a:p>
          <a:p>
            <a:pPr algn="just"/>
            <a:r>
              <a:rPr lang="ru-RU" sz="2600" b="1" dirty="0">
                <a:solidFill>
                  <a:srgbClr val="0070C0"/>
                </a:solidFill>
              </a:rPr>
              <a:t>Принцип ответственности за исполнение условий контракта. </a:t>
            </a:r>
            <a:r>
              <a:rPr lang="ru-RU" sz="2600" b="1" dirty="0" smtClean="0"/>
              <a:t>Частная </a:t>
            </a:r>
            <a:r>
              <a:rPr lang="ru-RU" sz="2600" b="1" dirty="0"/>
              <a:t>компания не имеет права приостанавливать свою работу в проектах ГЧП, поскольку это скажется на широком круге третьих лиц, являющихся потребителями общественных благ или услуг. Все возникающие проблемы и трудности частная компания должна разрешать с государством путем диалога в упреждающем порядке, предвидя возможные риски.</a:t>
            </a:r>
          </a:p>
          <a:p>
            <a:pPr algn="ctr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73488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9307" y="4053384"/>
            <a:ext cx="11641541" cy="2661315"/>
          </a:xfrm>
        </p:spPr>
        <p:txBody>
          <a:bodyPr/>
          <a:lstStyle/>
          <a:p>
            <a:pPr algn="just"/>
            <a:r>
              <a:rPr lang="ru-RU" sz="2800" b="1" dirty="0">
                <a:solidFill>
                  <a:srgbClr val="0070C0"/>
                </a:solidFill>
              </a:rPr>
              <a:t>Принцип </a:t>
            </a:r>
            <a:r>
              <a:rPr lang="ru-RU" sz="2800" b="1" dirty="0" err="1">
                <a:solidFill>
                  <a:srgbClr val="0070C0"/>
                </a:solidFill>
              </a:rPr>
              <a:t>конкурентности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  <a:r>
              <a:rPr lang="ru-RU" sz="2800" b="1" dirty="0" smtClean="0"/>
              <a:t> </a:t>
            </a:r>
            <a:r>
              <a:rPr lang="ru-RU" sz="2800" b="1" dirty="0"/>
              <a:t>Он проявляется на стадии проведения конкурса на подписание с государством контракта ГЧП. Конкуренция среди частных компаний за участие в проекте ГЧП позволяет государству выбрать эффективного партнера и снизить затраты по проекту в </a:t>
            </a:r>
            <a:r>
              <a:rPr lang="ru-RU" sz="2800" b="1" dirty="0" smtClean="0"/>
              <a:t>целом.</a:t>
            </a:r>
          </a:p>
          <a:p>
            <a:pPr algn="just"/>
            <a:r>
              <a:rPr lang="ru-RU" sz="2800" b="1" dirty="0" smtClean="0">
                <a:solidFill>
                  <a:srgbClr val="0070C0"/>
                </a:solidFill>
              </a:rPr>
              <a:t>Принцип </a:t>
            </a:r>
            <a:r>
              <a:rPr lang="ru-RU" sz="2800" b="1" dirty="0">
                <a:solidFill>
                  <a:srgbClr val="0070C0"/>
                </a:solidFill>
              </a:rPr>
              <a:t>прозрачности и обратной связи. </a:t>
            </a:r>
            <a:r>
              <a:rPr lang="ru-RU" sz="2800" b="1" dirty="0" smtClean="0"/>
              <a:t>Гражданское </a:t>
            </a:r>
            <a:r>
              <a:rPr lang="ru-RU" sz="2800" b="1" dirty="0"/>
              <a:t>общество, в интересах которого реализуются проекты ГЧП, должно обладать доступом к полной информации о состоянии предприятия, его финансовых, экономических и иные показателях, стандартах и качестве оказываемых услуг. Необходимо обеспечить потребителей информационными каналами связи с частными компаниями и государственными органами, контролирующими их работу.</a:t>
            </a:r>
          </a:p>
          <a:p>
            <a:pPr algn="just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03025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449467"/>
            <a:ext cx="12192000" cy="3947619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b="1" dirty="0">
                <a:solidFill>
                  <a:srgbClr val="0070C0"/>
                </a:solidFill>
              </a:rPr>
              <a:t>Принцип невмешательства. </a:t>
            </a:r>
            <a:r>
              <a:rPr lang="ru-RU" b="1" dirty="0" smtClean="0"/>
              <a:t>После </a:t>
            </a:r>
            <a:r>
              <a:rPr lang="ru-RU" b="1" dirty="0"/>
              <a:t>подписания контракта ГЧП государство не имеет права вмешиваться в хозяйственно-административную деятельность частной компании – партнера, которая самостоятельно принимает все административно-хозяйственные, управленческие, кадровые и иные решения. Ей на праве собственности принадлежат производимая продукция и получаемая прибыль.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b="1" dirty="0">
                <a:solidFill>
                  <a:srgbClr val="0070C0"/>
                </a:solidFill>
              </a:rPr>
              <a:t>Принцип стимулирования и гарантий. </a:t>
            </a:r>
            <a:r>
              <a:rPr lang="ru-RU" b="1" dirty="0"/>
              <a:t>Государство применяет широкую систему стимулов по привлечению частных компаний к участию в проектах ГЧП: </a:t>
            </a:r>
            <a:r>
              <a:rPr lang="ru-RU" b="1" dirty="0" err="1"/>
              <a:t>софинансирование</a:t>
            </a:r>
            <a:r>
              <a:rPr lang="ru-RU" b="1" dirty="0"/>
              <a:t>, дотации из бюджета, льготный режим налогообложения, специальные таможенные режимы, гарантии по прибыльности, займам, поставкам, закупкам, снижение размера (отмена) концессионных платежей, арендной платы и т.п.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98806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2955" y="4189864"/>
            <a:ext cx="11750723" cy="2388358"/>
          </a:xfrm>
        </p:spPr>
        <p:txBody>
          <a:bodyPr/>
          <a:lstStyle/>
          <a:p>
            <a:pPr algn="just"/>
            <a:r>
              <a:rPr lang="ru-RU" sz="2800" b="1" dirty="0">
                <a:solidFill>
                  <a:srgbClr val="0070C0"/>
                </a:solidFill>
              </a:rPr>
              <a:t>Принцип стимулирования и гарантий. </a:t>
            </a:r>
            <a:r>
              <a:rPr lang="ru-RU" sz="2800" b="1" dirty="0" smtClean="0"/>
              <a:t>Государство </a:t>
            </a:r>
            <a:r>
              <a:rPr lang="ru-RU" sz="2800" b="1" dirty="0"/>
              <a:t>применяет широкую систему стимулов по привлечению частных компаний к участию в проектах ГЧП: </a:t>
            </a:r>
            <a:r>
              <a:rPr lang="ru-RU" sz="2800" b="1" dirty="0" err="1"/>
              <a:t>софинансирование</a:t>
            </a:r>
            <a:r>
              <a:rPr lang="ru-RU" sz="2800" b="1" dirty="0"/>
              <a:t>, дотации из бюджета, льготный режим налогообложения, специальные таможенные режимы, гарантии по прибыльности, займам, поставкам, закупкам, снижение размера (отмена) концессионных платежей, арендной платы и т.п. </a:t>
            </a:r>
            <a:endParaRPr lang="ru-RU" sz="2800" b="1" dirty="0" smtClean="0"/>
          </a:p>
          <a:p>
            <a:pPr algn="just"/>
            <a:endParaRPr lang="ru-RU" sz="2800" b="1" dirty="0"/>
          </a:p>
          <a:p>
            <a:pPr algn="just"/>
            <a:r>
              <a:rPr lang="ru-RU" sz="2800" b="1" dirty="0">
                <a:solidFill>
                  <a:srgbClr val="0070C0"/>
                </a:solidFill>
              </a:rPr>
              <a:t>Принцип </a:t>
            </a:r>
            <a:r>
              <a:rPr lang="ru-RU" sz="2800" b="1" dirty="0" err="1" smtClean="0">
                <a:solidFill>
                  <a:srgbClr val="0070C0"/>
                </a:solidFill>
              </a:rPr>
              <a:t>возмездности</a:t>
            </a:r>
            <a:r>
              <a:rPr lang="ru-RU" sz="2800" b="1" dirty="0" smtClean="0">
                <a:solidFill>
                  <a:srgbClr val="0070C0"/>
                </a:solidFill>
              </a:rPr>
              <a:t>. </a:t>
            </a:r>
            <a:r>
              <a:rPr lang="ru-RU" sz="2800" b="1" dirty="0" smtClean="0"/>
              <a:t>При </a:t>
            </a:r>
            <a:r>
              <a:rPr lang="ru-RU" sz="2800" b="1" dirty="0"/>
              <a:t>прекращении действия контракта по инициативе государства частному партнеру возмещаются сделанные им инвестиции и компенсируется недополученный доход, за исключением случаев нарушения с его стороны условий контракта.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85071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8000" y="3886199"/>
            <a:ext cx="11277600" cy="2773907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0070C0"/>
                </a:solidFill>
              </a:rPr>
              <a:t>Принцип равноправного отношения к иностранным компаниям, обеспечивающий им равные права с отечественными предпринимателями. </a:t>
            </a:r>
            <a:r>
              <a:rPr lang="ru-RU" sz="2800" b="1" dirty="0"/>
              <a:t>Этот принцип воплощается в нормах по обеспечению недискриминационного режима допуска зарубежных компаний к конкурсам по проектам ГЧП, валютного регулирования деятельности партнеров государства, их права свободного распоряжения чистой прибылью, полученной на объекте ГЧП, в том числе права вывоза чистой прибыли за границу, и т.п. </a:t>
            </a:r>
          </a:p>
        </p:txBody>
      </p:sp>
    </p:spTree>
    <p:extLst>
      <p:ext uri="{BB962C8B-B14F-4D97-AF65-F5344CB8AC3E}">
        <p14:creationId xmlns:p14="http://schemas.microsoft.com/office/powerpoint/2010/main" xmlns="" val="2260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336" y="0"/>
            <a:ext cx="11582400" cy="117370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Вопрос 3. Ключевые характеристики и факторы успеха ГЧП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225689"/>
            <a:ext cx="1219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ГЧП обладает рядом </a:t>
            </a:r>
            <a:r>
              <a:rPr lang="ru-RU" sz="2400" b="1" dirty="0" smtClean="0">
                <a:solidFill>
                  <a:srgbClr val="00B050"/>
                </a:solidFill>
              </a:rPr>
              <a:t>специфических особенностей и характеристик</a:t>
            </a:r>
            <a:r>
              <a:rPr lang="ru-RU" sz="2400" b="1" dirty="0" smtClean="0"/>
              <a:t>. В их числе можно назвать следующие:</a:t>
            </a:r>
          </a:p>
          <a:p>
            <a:pPr algn="just"/>
            <a:r>
              <a:rPr lang="ru-RU" sz="2400" b="1" dirty="0" smtClean="0"/>
              <a:t>1. </a:t>
            </a:r>
            <a:r>
              <a:rPr lang="ru-RU" sz="2400" b="1" dirty="0" smtClean="0">
                <a:solidFill>
                  <a:srgbClr val="0070C0"/>
                </a:solidFill>
              </a:rPr>
              <a:t>Юридическое оформление </a:t>
            </a:r>
            <a:r>
              <a:rPr lang="ru-RU" sz="2400" b="1" dirty="0" smtClean="0"/>
              <a:t>партнерства между государством и участниками со стороны частного сектора специальным соглашением (договором, контрактом). Часто государство разрабатывает и утверждает в качестве нормативного акта прототип такого соглашения применительно к отдельным отраслям или сферам, но при этом каждый договор является специфическим документом, имеющим свои особенности и характерные черты.</a:t>
            </a:r>
          </a:p>
          <a:p>
            <a:pPr algn="just"/>
            <a:r>
              <a:rPr lang="ru-RU" sz="2400" b="1" dirty="0" smtClean="0"/>
              <a:t>2. </a:t>
            </a:r>
            <a:r>
              <a:rPr lang="ru-RU" sz="2400" b="1" dirty="0" err="1" smtClean="0">
                <a:solidFill>
                  <a:srgbClr val="0070C0"/>
                </a:solidFill>
              </a:rPr>
              <a:t>Софинансирование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/>
              <a:t>в определенных долях или 100-процентное финансирование частным сектором проектов ГЧП. Один из главных стимулов государства к развитию ГЧП состоит в привлечении в объекты государственной и муниципальной собственности финансовых ресурсов частного сектора. Это позволяет снизить нагрузку на бюджет и одновременно расширить спектр предоставляемых населению общественных услуг, повысить их качество и доступность.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99167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478" y="3886199"/>
            <a:ext cx="11649122" cy="2828499"/>
          </a:xfrm>
        </p:spPr>
        <p:txBody>
          <a:bodyPr/>
          <a:lstStyle/>
          <a:p>
            <a:pPr algn="just"/>
            <a:r>
              <a:rPr lang="ru-RU" b="1" dirty="0"/>
              <a:t>3. Преимущественно </a:t>
            </a:r>
            <a:r>
              <a:rPr lang="ru-RU" b="1" dirty="0">
                <a:solidFill>
                  <a:srgbClr val="0070C0"/>
                </a:solidFill>
              </a:rPr>
              <a:t>долгосрочные контрактные отношения</a:t>
            </a:r>
            <a:r>
              <a:rPr lang="ru-RU" b="1" dirty="0"/>
              <a:t>. Как правило, ГЧП ориентировано на решение стратегических задач развития государственной и муниципальной собственности и оказания общественных услуг. И государство, и бизнес заинтересованы вступать именно в долгосрочные отношения, позволяющие им выстраивать экономическую политику на длительный период, планировать развитие, опираться в своей деятельности на взаимные долговременные обязательства. </a:t>
            </a:r>
          </a:p>
          <a:p>
            <a:pPr algn="just"/>
            <a:r>
              <a:rPr lang="ru-RU" b="1" dirty="0"/>
              <a:t>4. </a:t>
            </a:r>
            <a:r>
              <a:rPr lang="ru-RU" b="1" dirty="0">
                <a:solidFill>
                  <a:srgbClr val="0070C0"/>
                </a:solidFill>
              </a:rPr>
              <a:t>Распределение рисков</a:t>
            </a:r>
            <a:r>
              <a:rPr lang="ru-RU" b="1" dirty="0"/>
              <a:t> в проектах между государством и бизнесом. Для проектов ГЧП характерны многообразие и высокий уровень рисков, с которыми сталкиваются их участники, что обусловливает необходимость организации сложных схем распределения, перераспределения и страхования рисков. Неверно оцененные на этапе разработки проекта, они могут приводить к серьезным негативным последствиям в процессе его выполнения, вызывая приостановку, реструктуризацию, прекращение проекта, судебные тяжбы и другие негативные явления.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56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5660"/>
            <a:ext cx="12192000" cy="10645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Вопрос 1. . </a:t>
            </a:r>
            <a:r>
              <a:rPr lang="ru-RU" dirty="0" smtClean="0">
                <a:solidFill>
                  <a:srgbClr val="7030A0"/>
                </a:solidFill>
              </a:rPr>
              <a:t>ОпРЕДЕЛЕНИЕ </a:t>
            </a:r>
            <a:r>
              <a:rPr lang="ru-RU" dirty="0">
                <a:solidFill>
                  <a:srgbClr val="7030A0"/>
                </a:solidFill>
              </a:rPr>
              <a:t>и сущность государственно-частного партнерства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125" y="1859340"/>
            <a:ext cx="118326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800" b="1" dirty="0" smtClean="0"/>
              <a:t>Государственно-частное партнерство в мировой практике понимается двояко. </a:t>
            </a:r>
          </a:p>
          <a:p>
            <a:pPr indent="457200" algn="just"/>
            <a:r>
              <a:rPr lang="ru-RU" sz="2800" b="1" dirty="0" smtClean="0"/>
              <a:t>Во-первых, как система отношений государства и бизнеса, которая широко используется в качестве инструмента национального, международного, регионального, городского, муниципального экономического и социального развития. </a:t>
            </a:r>
          </a:p>
          <a:p>
            <a:pPr indent="457200" algn="just"/>
            <a:r>
              <a:rPr lang="ru-RU" sz="2800" b="1" dirty="0" smtClean="0"/>
              <a:t>Во-вторых, как конкретные проекты, реализуемые совместно государственными органами и частными компаниями на объектах государственной и муниципальной собственности.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326399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478" y="3886199"/>
            <a:ext cx="11846256" cy="2773907"/>
          </a:xfrm>
        </p:spPr>
        <p:txBody>
          <a:bodyPr/>
          <a:lstStyle/>
          <a:p>
            <a:pPr algn="just"/>
            <a:r>
              <a:rPr lang="ru-RU" b="1" dirty="0"/>
              <a:t>5. </a:t>
            </a:r>
            <a:r>
              <a:rPr lang="ru-RU" b="1" dirty="0">
                <a:solidFill>
                  <a:srgbClr val="0070C0"/>
                </a:solidFill>
              </a:rPr>
              <a:t>Многообразие форм ГЧП.</a:t>
            </a:r>
            <a:r>
              <a:rPr lang="ru-RU" b="1" dirty="0"/>
              <a:t> В мире пока нет общепринятой классификации форм ГЧП. В зарубежной и отечественной практике наблюдается множество разновидностей, типов и видов партнерств. Критериями отнесения к той или иной структурной группе обычно выступают: отношения собственности (владение, пользование, распоряжение), формы участия государства, схемы финансирования и разделения рисков, а также другие параметры.</a:t>
            </a:r>
          </a:p>
          <a:p>
            <a:pPr algn="just"/>
            <a:r>
              <a:rPr lang="ru-RU" b="1" dirty="0"/>
              <a:t>6. </a:t>
            </a:r>
            <a:r>
              <a:rPr lang="ru-RU" b="1" dirty="0">
                <a:solidFill>
                  <a:srgbClr val="0070C0"/>
                </a:solidFill>
              </a:rPr>
              <a:t>Инновационные методы </a:t>
            </a:r>
            <a:r>
              <a:rPr lang="ru-RU" b="1" dirty="0"/>
              <a:t>управления сферой производства и предоставления общественных услуг. В рамках проектов ГЧП частный сектор привносит в сферу производства и предоставления общественных услуг современный организационный опыт, знания, новые управленческие технологии. Пользуясь свободой принятия административно-хозяйственных решений, он без бюрократических проволочек, свойственных государственной системе управления, оптимизирует бизнес-процессы, организационную структуру, существенно повышает эффективность принятия решений.</a:t>
            </a:r>
          </a:p>
          <a:p>
            <a:pPr algn="just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02544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7182" y="5496634"/>
            <a:ext cx="11277600" cy="1231712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Государство</a:t>
            </a:r>
            <a:r>
              <a:rPr lang="ru-RU" sz="2800" b="1" dirty="0"/>
              <a:t> считает выгодным для себя участие в ГЧП, учитывая следующие </a:t>
            </a:r>
            <a:r>
              <a:rPr lang="ru-RU" sz="2800" b="1" dirty="0">
                <a:solidFill>
                  <a:srgbClr val="00B050"/>
                </a:solidFill>
              </a:rPr>
              <a:t>факторы</a:t>
            </a:r>
            <a:r>
              <a:rPr lang="ru-RU" sz="2800" b="1" dirty="0" smtClean="0"/>
              <a:t>:</a:t>
            </a:r>
          </a:p>
          <a:p>
            <a:pPr algn="ctr"/>
            <a:endParaRPr lang="ru-RU" sz="2800" b="1" dirty="0"/>
          </a:p>
          <a:p>
            <a:r>
              <a:rPr lang="ru-RU" sz="2800" b="1" dirty="0" smtClean="0">
                <a:solidFill>
                  <a:schemeClr val="tx1"/>
                </a:solidFill>
              </a:rPr>
              <a:t>1. </a:t>
            </a:r>
            <a:r>
              <a:rPr lang="ru-RU" sz="2800" b="1" dirty="0" smtClean="0">
                <a:solidFill>
                  <a:srgbClr val="0070C0"/>
                </a:solidFill>
              </a:rPr>
              <a:t>Ожидание </a:t>
            </a:r>
            <a:r>
              <a:rPr lang="ru-RU" sz="2800" b="1" dirty="0">
                <a:solidFill>
                  <a:srgbClr val="0070C0"/>
                </a:solidFill>
              </a:rPr>
              <a:t>высокой эффективности такого партнерства. 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2800" b="1" dirty="0" smtClean="0"/>
              <a:t>Решению </a:t>
            </a:r>
            <a:r>
              <a:rPr lang="ru-RU" sz="2800" b="1" dirty="0"/>
              <a:t>государства об использовании механизмов ГЧП в предоставлении услуг всегда предшествует аналитическая работа, призванная обосновать, что эти механизмы обеспечат обществу большую эффективность за счет достижения одного или всего комплекса нижеперечисленных результатов:</a:t>
            </a:r>
          </a:p>
          <a:p>
            <a:pPr algn="just"/>
            <a:r>
              <a:rPr lang="ru-RU" sz="2800" b="1" dirty="0"/>
              <a:t>а) более низких издержек;</a:t>
            </a:r>
          </a:p>
          <a:p>
            <a:pPr algn="just"/>
            <a:r>
              <a:rPr lang="ru-RU" sz="2800" b="1" dirty="0"/>
              <a:t>б) более высокого уровня услуг;</a:t>
            </a:r>
          </a:p>
          <a:p>
            <a:pPr algn="just"/>
            <a:r>
              <a:rPr lang="ru-RU" sz="2800" b="1" dirty="0"/>
              <a:t>в) снижения рисков.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305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8363" y="3886200"/>
            <a:ext cx="11750723" cy="2582840"/>
          </a:xfrm>
        </p:spPr>
        <p:txBody>
          <a:bodyPr/>
          <a:lstStyle/>
          <a:p>
            <a:pPr algn="just"/>
            <a:r>
              <a:rPr lang="ru-RU" b="1" dirty="0"/>
              <a:t>2. </a:t>
            </a:r>
            <a:r>
              <a:rPr lang="ru-RU" b="1" dirty="0">
                <a:solidFill>
                  <a:srgbClr val="0070C0"/>
                </a:solidFill>
              </a:rPr>
              <a:t>Новые источники инвестиций. </a:t>
            </a:r>
            <a:r>
              <a:rPr lang="ru-RU" b="1" dirty="0"/>
              <a:t>ГЧП позволяет государству получить доступ к альтернативным источникам капитала, делая реальным осуществление важных и срочных проектов, которые были бы невозможны в иных условиях.</a:t>
            </a:r>
          </a:p>
          <a:p>
            <a:pPr algn="just"/>
            <a:r>
              <a:rPr lang="ru-RU" b="1" dirty="0"/>
              <a:t>3. </a:t>
            </a:r>
            <a:r>
              <a:rPr lang="ru-RU" b="1" dirty="0">
                <a:solidFill>
                  <a:srgbClr val="0070C0"/>
                </a:solidFill>
              </a:rPr>
              <a:t>Надежность результатов. </a:t>
            </a:r>
            <a:r>
              <a:rPr lang="ru-RU" b="1" dirty="0"/>
              <a:t>Надежность получения позитивного результата обеспечивается благодаря своевременному осуществлению проекта (партнер из частного сектора заинтересован закончить проект как можно раньше, чтобы минимизировать уровень издержек и начать получать прибыль), а также прописанному в контракте порядку возврата инвестиций и компенсации текущих издержек (график и размеры выплат фиксируются перед началом проекта, что защищает инвестора и общество от рисков занижения или завышения стоимости услуг).</a:t>
            </a:r>
          </a:p>
          <a:p>
            <a:pPr algn="just"/>
            <a:r>
              <a:rPr lang="ru-RU" b="1" dirty="0"/>
              <a:t>4. </a:t>
            </a:r>
            <a:r>
              <a:rPr lang="ru-RU" b="1" dirty="0">
                <a:solidFill>
                  <a:srgbClr val="0070C0"/>
                </a:solidFill>
              </a:rPr>
              <a:t>Инновации.</a:t>
            </a:r>
            <a:r>
              <a:rPr lang="ru-RU" b="1" dirty="0"/>
              <a:t> Уникальная комбинация возможностей государственного и частного секторов, возникающая в ГЧП, и конкурсный процесс заключения контракта определяют высокий потенциал инновационных подходов к созданию и управлению общественной инфраструктурой в рамках ГЧП.</a:t>
            </a:r>
          </a:p>
        </p:txBody>
      </p:sp>
    </p:spTree>
    <p:extLst>
      <p:ext uri="{BB962C8B-B14F-4D97-AF65-F5344CB8AC3E}">
        <p14:creationId xmlns:p14="http://schemas.microsoft.com/office/powerpoint/2010/main" xmlns="" val="106226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069" y="3886199"/>
            <a:ext cx="11750722" cy="255554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Бизнес</a:t>
            </a:r>
            <a:r>
              <a:rPr lang="ru-RU" b="1" dirty="0"/>
              <a:t> считает выгодным для себя участие в ГЧП, учитывая следующие </a:t>
            </a:r>
            <a:r>
              <a:rPr lang="ru-RU" b="1" dirty="0">
                <a:solidFill>
                  <a:srgbClr val="00B050"/>
                </a:solidFill>
              </a:rPr>
              <a:t>факторы</a:t>
            </a:r>
            <a:r>
              <a:rPr lang="ru-RU" b="1" dirty="0"/>
              <a:t>:</a:t>
            </a:r>
          </a:p>
          <a:p>
            <a:pPr algn="just"/>
            <a:r>
              <a:rPr lang="ru-RU" b="1" dirty="0"/>
              <a:t>1. Частная компания получает в долговременное владение и пользование </a:t>
            </a:r>
            <a:r>
              <a:rPr lang="ru-RU" b="1" dirty="0">
                <a:solidFill>
                  <a:srgbClr val="0070C0"/>
                </a:solidFill>
              </a:rPr>
              <a:t>государственные активы</a:t>
            </a:r>
            <a:r>
              <a:rPr lang="ru-RU" b="1" dirty="0"/>
              <a:t>, обеспечивая тем самым стабильное получение прибыли в долгосрочной перспективе.</a:t>
            </a:r>
          </a:p>
          <a:p>
            <a:pPr algn="just"/>
            <a:r>
              <a:rPr lang="ru-RU" b="1" dirty="0"/>
              <a:t>2. Осуществляя </a:t>
            </a:r>
            <a:r>
              <a:rPr lang="ru-RU" b="1" dirty="0">
                <a:solidFill>
                  <a:srgbClr val="0070C0"/>
                </a:solidFill>
              </a:rPr>
              <a:t>инвестиции</a:t>
            </a:r>
            <a:r>
              <a:rPr lang="ru-RU" b="1" dirty="0"/>
              <a:t>, предприниматель получает гарантии их возврата, поскольку государство как его партнер соглашается на обеспечение взаимоприемлемого уровня рентабельности.</a:t>
            </a:r>
          </a:p>
          <a:p>
            <a:pPr algn="just"/>
            <a:r>
              <a:rPr lang="ru-RU" b="1" dirty="0"/>
              <a:t>3. Обладая </a:t>
            </a:r>
            <a:r>
              <a:rPr lang="ru-RU" b="1" dirty="0">
                <a:solidFill>
                  <a:srgbClr val="0070C0"/>
                </a:solidFill>
              </a:rPr>
              <a:t>хозяйственной свободой</a:t>
            </a:r>
            <a:r>
              <a:rPr lang="ru-RU" b="1" dirty="0"/>
              <a:t>, частная компания может за счет повышения производительности труда, нововведений увеличивать общую прибыльность бизнеса в период срока действия контракта с государством. А получать государственные активы в управление и наращивать доходность собственного бизнеса – это условие устойчивости компании.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891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715" y="723900"/>
            <a:ext cx="11750723" cy="5410200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3200" b="1" dirty="0" smtClean="0"/>
              <a:t>Фундаментальными </a:t>
            </a:r>
            <a:r>
              <a:rPr lang="ru-RU" sz="3200" b="1" dirty="0">
                <a:solidFill>
                  <a:srgbClr val="00B050"/>
                </a:solidFill>
              </a:rPr>
              <a:t>факторами успеха ГЧП</a:t>
            </a:r>
            <a:r>
              <a:rPr lang="ru-RU" sz="3200" b="1" dirty="0"/>
              <a:t> являются следующие:</a:t>
            </a:r>
          </a:p>
          <a:p>
            <a:pPr algn="just">
              <a:spcBef>
                <a:spcPts val="0"/>
              </a:spcBef>
            </a:pPr>
            <a:r>
              <a:rPr lang="ru-RU" sz="3200" b="1" dirty="0"/>
              <a:t>• </a:t>
            </a:r>
            <a:r>
              <a:rPr lang="ru-RU" sz="3200" b="1" dirty="0">
                <a:solidFill>
                  <a:srgbClr val="0070C0"/>
                </a:solidFill>
              </a:rPr>
              <a:t>Политическая воля государства</a:t>
            </a:r>
            <a:r>
              <a:rPr lang="ru-RU" sz="3200" b="1" dirty="0"/>
              <a:t>, наличие необходимой нормативно-правовой базы и системы регулирования ГЧП</a:t>
            </a:r>
          </a:p>
          <a:p>
            <a:pPr algn="just">
              <a:spcBef>
                <a:spcPts val="0"/>
              </a:spcBef>
            </a:pPr>
            <a:r>
              <a:rPr lang="ru-RU" sz="3200" b="1" dirty="0"/>
              <a:t>• </a:t>
            </a:r>
            <a:r>
              <a:rPr lang="ru-RU" sz="3200" b="1" dirty="0">
                <a:solidFill>
                  <a:srgbClr val="0070C0"/>
                </a:solidFill>
              </a:rPr>
              <a:t>Наличие потока проектов</a:t>
            </a:r>
            <a:r>
              <a:rPr lang="ru-RU" sz="3200" b="1" dirty="0"/>
              <a:t>, глубина проработки контрактов и возможности финансовых рынков обеспечить финансирование проекта</a:t>
            </a:r>
          </a:p>
          <a:p>
            <a:pPr algn="just">
              <a:spcBef>
                <a:spcPts val="0"/>
              </a:spcBef>
            </a:pPr>
            <a:r>
              <a:rPr lang="ru-RU" sz="3200" b="1" dirty="0"/>
              <a:t>• </a:t>
            </a:r>
            <a:r>
              <a:rPr lang="ru-RU" sz="3200" b="1" dirty="0">
                <a:solidFill>
                  <a:srgbClr val="0070C0"/>
                </a:solidFill>
              </a:rPr>
              <a:t>Уровень правовой и экономической подготовки </a:t>
            </a:r>
            <a:r>
              <a:rPr lang="ru-RU" sz="3200" b="1" dirty="0"/>
              <a:t>руководителей и специалистов органов исполнительной власти, принимающих участие в проектах ГЧП, профессиональные навыки участников проекта, готовность сторон идти на компромиссы и находить пути решения спорных </a:t>
            </a:r>
            <a:r>
              <a:rPr lang="ru-RU" sz="3200" b="1" dirty="0" smtClean="0"/>
              <a:t>вопросов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400136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46961" y="2967335"/>
            <a:ext cx="1029807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 ЗА ВНИМАНИЕ!</a:t>
            </a:r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08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9307" y="464023"/>
            <a:ext cx="11696131" cy="533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b="1" dirty="0" smtClean="0">
                <a:solidFill>
                  <a:srgbClr val="0070C0"/>
                </a:solidFill>
              </a:rPr>
              <a:t>Предмет ГЧП</a:t>
            </a:r>
            <a:r>
              <a:rPr lang="ru-RU" sz="3000" b="1" dirty="0" smtClean="0"/>
              <a:t> составляют государственная и муниципальная собственность, а также услуги, оказываемые государством, муниципальными органами власти и организациями бюджетного сектора. </a:t>
            </a:r>
          </a:p>
          <a:p>
            <a:pPr algn="just"/>
            <a:r>
              <a:rPr lang="ru-RU" sz="3000" b="1" dirty="0" smtClean="0"/>
              <a:t>Наиболее общее определение ГЧП дает </a:t>
            </a:r>
            <a:r>
              <a:rPr lang="ru-RU" sz="3000" b="1" dirty="0" smtClean="0">
                <a:solidFill>
                  <a:srgbClr val="00B050"/>
                </a:solidFill>
              </a:rPr>
              <a:t>Всемирный банк: </a:t>
            </a:r>
            <a:r>
              <a:rPr lang="ru-RU" sz="3000" b="1" dirty="0" smtClean="0"/>
              <a:t>«</a:t>
            </a:r>
            <a:r>
              <a:rPr lang="ru-RU" sz="3000" b="1" dirty="0" smtClean="0">
                <a:solidFill>
                  <a:srgbClr val="FF0000"/>
                </a:solidFill>
              </a:rPr>
              <a:t>ГЧП – это </a:t>
            </a:r>
            <a:r>
              <a:rPr lang="ru-RU" sz="3000" b="1" dirty="0" smtClean="0"/>
              <a:t>соглашения между публичной и частной сторонами по поводу производства и оказания инфраструктурных услуг, заключаемые с целью привлечения дополнительных инвестиций и, что еще более важно, как средство повышения эффективности бюджетного финансирования».</a:t>
            </a:r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xmlns="" val="255505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8000" y="177421"/>
            <a:ext cx="11277600" cy="6359857"/>
          </a:xfrm>
        </p:spPr>
        <p:txBody>
          <a:bodyPr/>
          <a:lstStyle/>
          <a:p>
            <a:pPr algn="just"/>
            <a:r>
              <a:rPr lang="ru-RU" sz="2800" b="1" dirty="0">
                <a:solidFill>
                  <a:srgbClr val="92D050"/>
                </a:solidFill>
              </a:rPr>
              <a:t>В США ГЧП понимается </a:t>
            </a:r>
            <a:r>
              <a:rPr lang="ru-RU" sz="2800" b="1" dirty="0"/>
              <a:t>как «закрепленное в договорной форме соглашение между государством и частной компанией, позволяющее последней в согласованной форме участвовать в государственной собственности и исполнять функции, традиционно лежащие в сфере ответственности публичной власти. </a:t>
            </a:r>
          </a:p>
          <a:p>
            <a:pPr algn="just"/>
            <a:r>
              <a:rPr lang="ru-RU" sz="2800" b="1" dirty="0">
                <a:solidFill>
                  <a:srgbClr val="0070C0"/>
                </a:solidFill>
              </a:rPr>
              <a:t>В российской литературе </a:t>
            </a:r>
            <a:r>
              <a:rPr lang="ru-RU" sz="2800" b="1" dirty="0"/>
              <a:t>последних лет приводятся различные трактовки ГЧП, например, такая: «Государственно-частное партнерство – это правовой механизм согласования интересов и обеспечения равноправия государства и бизнеса в рамках реализации экономических проектов, направленных на достижение целей государственного управления». </a:t>
            </a:r>
          </a:p>
          <a:p>
            <a:pPr algn="just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5282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5534" y="0"/>
            <a:ext cx="11690066" cy="6858000"/>
          </a:xfrm>
        </p:spPr>
        <p:txBody>
          <a:bodyPr/>
          <a:lstStyle/>
          <a:p>
            <a:pPr algn="ctr"/>
            <a:r>
              <a:rPr lang="ru-RU" sz="2600" b="1" dirty="0"/>
              <a:t>В системе </a:t>
            </a:r>
            <a:r>
              <a:rPr lang="ru-RU" sz="2600" b="1" dirty="0">
                <a:solidFill>
                  <a:srgbClr val="00B050"/>
                </a:solidFill>
              </a:rPr>
              <a:t>нормативных правовых актов</a:t>
            </a:r>
            <a:r>
              <a:rPr lang="ru-RU" sz="2600" b="1" dirty="0"/>
              <a:t>, определяющих принципы и правила взаимодействия государства и бизнеса, следует выделить:</a:t>
            </a:r>
          </a:p>
          <a:p>
            <a:pPr algn="just"/>
            <a:r>
              <a:rPr lang="ru-RU" sz="2600" b="1" dirty="0"/>
              <a:t>• </a:t>
            </a:r>
            <a:r>
              <a:rPr lang="ru-RU" sz="2600" b="1" dirty="0">
                <a:solidFill>
                  <a:srgbClr val="0070C0"/>
                </a:solidFill>
              </a:rPr>
              <a:t>Конституцию Российской Федерации </a:t>
            </a:r>
            <a:r>
              <a:rPr lang="ru-RU" sz="2600" b="1" dirty="0"/>
              <a:t>как акт прямого действия (например, принципы равенства перед законом, недопустимости дискриминации (ст. </a:t>
            </a:r>
            <a:r>
              <a:rPr lang="ru-RU" sz="2600" b="1" dirty="0" smtClean="0"/>
              <a:t>19) и </a:t>
            </a:r>
            <a:r>
              <a:rPr lang="ru-RU" sz="2600" b="1" dirty="0"/>
              <a:t>т.д.);</a:t>
            </a:r>
          </a:p>
          <a:p>
            <a:pPr algn="just"/>
            <a:r>
              <a:rPr lang="ru-RU" sz="2600" b="1" dirty="0"/>
              <a:t>• </a:t>
            </a:r>
            <a:r>
              <a:rPr lang="ru-RU" sz="2600" b="1" dirty="0">
                <a:solidFill>
                  <a:srgbClr val="0070C0"/>
                </a:solidFill>
              </a:rPr>
              <a:t>административное законодательство</a:t>
            </a:r>
            <a:r>
              <a:rPr lang="ru-RU" sz="2600" b="1" dirty="0"/>
              <a:t>, регулирующее деятельность органов власти по реализации государственной политики в области государственно-частного партнерства, определяющее статус и компетенции федеральных органов исполнительной власти или органов исполнительной власти субъектов РФ в отношениях с частным партнером</a:t>
            </a:r>
            <a:r>
              <a:rPr lang="ru-RU" sz="2600" b="1" dirty="0" smtClean="0"/>
              <a:t>;</a:t>
            </a:r>
          </a:p>
          <a:p>
            <a:pPr algn="just"/>
            <a:r>
              <a:rPr lang="ru-RU" sz="2600" b="1" dirty="0">
                <a:solidFill>
                  <a:srgbClr val="0070C0"/>
                </a:solidFill>
              </a:rPr>
              <a:t>• гражданское законодательство</a:t>
            </a:r>
            <a:r>
              <a:rPr lang="ru-RU" sz="2600" b="1" dirty="0"/>
              <a:t>, регулирующее отношения между партнерами при выполнении инвестиционных соглашений;</a:t>
            </a:r>
            <a:endParaRPr lang="ru-RU" sz="2600" b="1" dirty="0" smtClean="0"/>
          </a:p>
          <a:p>
            <a:pPr algn="just"/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244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899" y="341194"/>
            <a:ext cx="11750722" cy="6414447"/>
          </a:xfrm>
        </p:spPr>
        <p:txBody>
          <a:bodyPr/>
          <a:lstStyle/>
          <a:p>
            <a:pPr algn="just"/>
            <a:r>
              <a:rPr lang="ru-RU" sz="2600" dirty="0" smtClean="0"/>
              <a:t>• </a:t>
            </a:r>
            <a:r>
              <a:rPr lang="ru-RU" sz="2600" b="1" dirty="0" smtClean="0">
                <a:solidFill>
                  <a:srgbClr val="0070C0"/>
                </a:solidFill>
              </a:rPr>
              <a:t>бюджетное </a:t>
            </a:r>
            <a:r>
              <a:rPr lang="ru-RU" sz="2600" b="1" dirty="0">
                <a:solidFill>
                  <a:srgbClr val="0070C0"/>
                </a:solidFill>
              </a:rPr>
              <a:t>законодательство</a:t>
            </a:r>
            <a:r>
              <a:rPr lang="ru-RU" sz="2600" b="1" dirty="0"/>
              <a:t>, регулирующее формы и порядок финансового участия бюджетов в проектах ГЧП;</a:t>
            </a:r>
          </a:p>
          <a:p>
            <a:pPr algn="just"/>
            <a:r>
              <a:rPr lang="ru-RU" sz="2600" b="1" dirty="0"/>
              <a:t>• </a:t>
            </a:r>
            <a:r>
              <a:rPr lang="ru-RU" sz="2600" b="1" dirty="0">
                <a:solidFill>
                  <a:srgbClr val="0070C0"/>
                </a:solidFill>
              </a:rPr>
              <a:t>градостроительное законодательство</a:t>
            </a:r>
            <a:r>
              <a:rPr lang="ru-RU" sz="2600" b="1" dirty="0"/>
              <a:t>, устанавливающее требования к порядку осуществления проектирования и строительства (реконструкции) проектного объекта;</a:t>
            </a:r>
          </a:p>
          <a:p>
            <a:pPr algn="just"/>
            <a:r>
              <a:rPr lang="ru-RU" sz="2600" b="1" dirty="0"/>
              <a:t>• </a:t>
            </a:r>
            <a:r>
              <a:rPr lang="ru-RU" sz="2600" b="1" dirty="0">
                <a:solidFill>
                  <a:srgbClr val="0070C0"/>
                </a:solidFill>
              </a:rPr>
              <a:t>земельное и иное законодательство</a:t>
            </a:r>
            <a:r>
              <a:rPr lang="ru-RU" sz="2600" b="1" dirty="0"/>
              <a:t>, регулирующее порядок подготовки территории строительства, включая изъятие земельных участков для государственных и муниципальных нужд, изменение категории земельных участков и т.д.;</a:t>
            </a:r>
          </a:p>
          <a:p>
            <a:pPr algn="just"/>
            <a:r>
              <a:rPr lang="ru-RU" sz="2600" b="1" dirty="0"/>
              <a:t>• </a:t>
            </a:r>
            <a:r>
              <a:rPr lang="ru-RU" sz="2600" b="1" dirty="0">
                <a:solidFill>
                  <a:srgbClr val="0070C0"/>
                </a:solidFill>
              </a:rPr>
              <a:t>законодательство о государственных закупках</a:t>
            </a:r>
            <a:r>
              <a:rPr lang="ru-RU" sz="2600" b="1" dirty="0"/>
              <a:t>, регулирующее порядок размещения государственных заказов на по ставку товаров, выполнение работ и оказание услуг для государственных (муниципальных) нужд в случае непосредственного финансового участия органов власти в проекте;</a:t>
            </a: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xmlns="" val="198181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7421" y="3886200"/>
            <a:ext cx="11859904" cy="29718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• </a:t>
            </a:r>
            <a:r>
              <a:rPr lang="ru-RU" sz="2600" b="1" dirty="0">
                <a:solidFill>
                  <a:srgbClr val="0070C0"/>
                </a:solidFill>
              </a:rPr>
              <a:t>налоговое и таможенное законодательство</a:t>
            </a:r>
            <a:r>
              <a:rPr lang="ru-RU" sz="2600" b="1" dirty="0"/>
              <a:t>, определяющее порядок налогообложения хозяйственных операций в рамках реализации ГЧП проекта (Налоговый кодекс РФ) и порядок внешнеторговых операций с инвестиционными товарами (Таможенный кодекс РФ);</a:t>
            </a:r>
          </a:p>
          <a:p>
            <a:r>
              <a:rPr lang="ru-RU" sz="2600" b="1" dirty="0">
                <a:solidFill>
                  <a:schemeClr val="tx1"/>
                </a:solidFill>
              </a:rPr>
              <a:t>•</a:t>
            </a:r>
            <a:r>
              <a:rPr lang="ru-RU" sz="2600" b="1" dirty="0">
                <a:solidFill>
                  <a:srgbClr val="0070C0"/>
                </a:solidFill>
              </a:rPr>
              <a:t> законодательство о тарифах</a:t>
            </a:r>
            <a:r>
              <a:rPr lang="ru-RU" sz="2600" b="1" dirty="0"/>
              <a:t>;</a:t>
            </a:r>
          </a:p>
          <a:p>
            <a:r>
              <a:rPr lang="ru-RU" sz="2600" b="1" dirty="0"/>
              <a:t>• </a:t>
            </a:r>
            <a:r>
              <a:rPr lang="ru-RU" sz="2600" b="1" dirty="0">
                <a:solidFill>
                  <a:schemeClr val="tx1"/>
                </a:solidFill>
              </a:rPr>
              <a:t>нормативные правовые акты</a:t>
            </a:r>
            <a:r>
              <a:rPr lang="ru-RU" sz="2600" b="1" dirty="0"/>
              <a:t>, </a:t>
            </a:r>
            <a:r>
              <a:rPr lang="ru-RU" sz="2600" b="1" dirty="0">
                <a:solidFill>
                  <a:srgbClr val="0070C0"/>
                </a:solidFill>
              </a:rPr>
              <a:t>регулирующие инвестиционную деятельность </a:t>
            </a:r>
            <a:r>
              <a:rPr lang="ru-RU" sz="2600" b="1" dirty="0"/>
              <a:t>и порядок деятельности инвестиционных институтов;</a:t>
            </a:r>
          </a:p>
          <a:p>
            <a:r>
              <a:rPr lang="ru-RU" sz="2600" b="1" dirty="0"/>
              <a:t>• нормативные правовые акты, </a:t>
            </a:r>
            <a:r>
              <a:rPr lang="ru-RU" sz="2600" b="1" dirty="0">
                <a:solidFill>
                  <a:srgbClr val="0070C0"/>
                </a:solidFill>
              </a:rPr>
              <a:t>регулирующие правовой режим </a:t>
            </a:r>
            <a:r>
              <a:rPr lang="ru-RU" sz="2600" b="1" dirty="0"/>
              <a:t>отдельных видов инфраструктуры (железнодорожный, автомобильный, воздушный, морской, трубопроводный транспорт, энергетика, объекты коммунального хозяйства);</a:t>
            </a:r>
          </a:p>
          <a:p>
            <a:r>
              <a:rPr lang="ru-RU" sz="2600" b="1" dirty="0"/>
              <a:t>• нормативные правовые акты, </a:t>
            </a:r>
            <a:r>
              <a:rPr lang="ru-RU" sz="2600" b="1" dirty="0">
                <a:solidFill>
                  <a:srgbClr val="0070C0"/>
                </a:solidFill>
              </a:rPr>
              <a:t>устанавливающие требования к эксплуатации объектов </a:t>
            </a:r>
            <a:r>
              <a:rPr lang="ru-RU" sz="2600" b="1" dirty="0"/>
              <a:t>(например, по безопасности, охране окружающей среды, использованию объектов культурного и природного наследия, земельных участков).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682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8000" y="0"/>
            <a:ext cx="11277600" cy="5936776"/>
          </a:xfrm>
        </p:spPr>
        <p:txBody>
          <a:bodyPr/>
          <a:lstStyle/>
          <a:p>
            <a:r>
              <a:rPr lang="ru-RU" sz="2600" b="1" dirty="0"/>
              <a:t>Федеральное законодательство, предметом которого являлось бы государственно-частное партнерство, в России пока не получило развития. Единственным специальным нормативным правовым актом является </a:t>
            </a:r>
            <a:r>
              <a:rPr lang="ru-RU" sz="2600" b="1" dirty="0">
                <a:solidFill>
                  <a:srgbClr val="00B050"/>
                </a:solidFill>
              </a:rPr>
              <a:t>Федеральный закон от 21 июля 2005 г. № 115-ФЗ «О концессионных соглашениях» </a:t>
            </a:r>
            <a:r>
              <a:rPr lang="ru-RU" sz="2600" b="1" dirty="0"/>
              <a:t>(далее – Закон № 115-ФЗ), определяющий порядок применения механизма концессии при реализации проектов ГЧП.</a:t>
            </a:r>
          </a:p>
          <a:p>
            <a:r>
              <a:rPr lang="ru-RU" sz="2600" b="1" dirty="0"/>
              <a:t>Вместе с тем в 2006 г. в России появились первые региональные законы, посвященные ГЧП. ( Закон Ставропольского края от 12 октября 2009 года, </a:t>
            </a:r>
            <a:r>
              <a:rPr lang="ru-RU" sz="2600" b="1" dirty="0">
                <a:solidFill>
                  <a:srgbClr val="00B050"/>
                </a:solidFill>
              </a:rPr>
              <a:t>№ 67-кз «О государственно-частном партнерстве в Ставропольском крае»</a:t>
            </a:r>
            <a:r>
              <a:rPr lang="ru-RU" sz="2600" b="1" dirty="0"/>
              <a:t>).</a:t>
            </a: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xmlns="" val="298103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2012" y="0"/>
            <a:ext cx="11553588" cy="6482687"/>
          </a:xfrm>
        </p:spPr>
        <p:txBody>
          <a:bodyPr/>
          <a:lstStyle/>
          <a:p>
            <a:pPr algn="ctr"/>
            <a:r>
              <a:rPr lang="ru-RU" sz="2800" b="1" dirty="0"/>
              <a:t>Непременными условиями успешной реализации планов ГЧП являются </a:t>
            </a:r>
            <a:r>
              <a:rPr lang="ru-RU" sz="2800" b="1" dirty="0">
                <a:solidFill>
                  <a:srgbClr val="00B050"/>
                </a:solidFill>
              </a:rPr>
              <a:t>институциональные факторы</a:t>
            </a:r>
            <a:r>
              <a:rPr lang="ru-RU" sz="2800" b="1" dirty="0" smtClean="0"/>
              <a:t>:</a:t>
            </a:r>
          </a:p>
          <a:p>
            <a:pPr algn="ctr"/>
            <a:endParaRPr lang="ru-RU" sz="2800" b="1" dirty="0" smtClean="0"/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600" b="1" dirty="0" smtClean="0"/>
              <a:t> </a:t>
            </a:r>
            <a:r>
              <a:rPr lang="ru-RU" sz="2600" b="1" dirty="0"/>
              <a:t>разработка соответствующего </a:t>
            </a:r>
            <a:r>
              <a:rPr lang="ru-RU" sz="2600" b="1" dirty="0" smtClean="0"/>
              <a:t>законодательства;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600" b="1" dirty="0" smtClean="0"/>
              <a:t>обеспечение </a:t>
            </a:r>
            <a:r>
              <a:rPr lang="ru-RU" sz="2600" b="1" dirty="0"/>
              <a:t>прозрачности деятельности частных компаний на объектах государственной и муниципальной </a:t>
            </a:r>
            <a:r>
              <a:rPr lang="ru-RU" sz="2600" b="1" dirty="0" smtClean="0"/>
              <a:t>собственности;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600" b="1" dirty="0" smtClean="0"/>
              <a:t> </a:t>
            </a:r>
            <a:r>
              <a:rPr lang="ru-RU" sz="2600" b="1" dirty="0"/>
              <a:t>выработка четких рекомендаций и </a:t>
            </a:r>
            <a:r>
              <a:rPr lang="ru-RU" sz="2600" b="1" dirty="0" smtClean="0"/>
              <a:t>инструкций</a:t>
            </a:r>
            <a:r>
              <a:rPr lang="ru-RU" sz="2600" b="1" dirty="0"/>
              <a:t>;</a:t>
            </a:r>
            <a:endParaRPr lang="ru-RU" sz="2600" b="1" dirty="0" smtClean="0"/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600" b="1" dirty="0" smtClean="0"/>
              <a:t>строгое </a:t>
            </a:r>
            <a:r>
              <a:rPr lang="ru-RU" sz="2600" b="1" dirty="0"/>
              <a:t>следование государства постулатам объявленной политики и принципам </a:t>
            </a:r>
            <a:r>
              <a:rPr lang="ru-RU" sz="2600" b="1" dirty="0" smtClean="0"/>
              <a:t>ГЧП</a:t>
            </a:r>
            <a:r>
              <a:rPr lang="ru-RU" sz="2600" b="1" dirty="0"/>
              <a:t>;</a:t>
            </a:r>
            <a:endParaRPr lang="ru-RU" sz="2600" b="1" dirty="0" smtClean="0"/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600" b="1" dirty="0" smtClean="0"/>
              <a:t> </a:t>
            </a:r>
            <a:r>
              <a:rPr lang="ru-RU" sz="2600" b="1" dirty="0"/>
              <a:t>стабильность общей политической обстановки.</a:t>
            </a:r>
          </a:p>
        </p:txBody>
      </p:sp>
    </p:spTree>
    <p:extLst>
      <p:ext uri="{BB962C8B-B14F-4D97-AF65-F5344CB8AC3E}">
        <p14:creationId xmlns:p14="http://schemas.microsoft.com/office/powerpoint/2010/main" xmlns="" val="100228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1" id="{B2B7A26E-F8E0-4D7E-80DD-B9DA37A20F99}" vid="{DFE0EF5E-BB2A-4CCD-AA5F-04A190446B3A}"/>
    </a:ext>
  </a:ext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280</TotalTime>
  <Words>2049</Words>
  <Application>Microsoft Office PowerPoint</Application>
  <PresentationFormat>Произвольный</PresentationFormat>
  <Paragraphs>86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Тема1</vt:lpstr>
      <vt:lpstr>1. оПРЕДЕЛЕНИЕ и сущность государственно-частного партнерства  2. Основные принципы государственно-частного партнерства  3. Ключевые характеристики и факторы успеха государственно-частного партнерства  </vt:lpstr>
      <vt:lpstr>Вопрос 1. . ОпРЕДЕЛЕНИЕ и сущность государственно-частного партнерства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Вопрос 2. Основные принципы государственно-частного партнерства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Вопрос 3. Ключевые характеристики и факторы успеха ГЧП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оПРЕДЕЛЕНИЕ и сущность государственно-частного партнерства  2. Основные принципы государственно-частного партнерства  3. Ключевые характеристики и факторы успеха государственно-частного партнерства  </dc:title>
  <dc:creator>Таня</dc:creator>
  <cp:lastModifiedBy>PB</cp:lastModifiedBy>
  <cp:revision>14</cp:revision>
  <dcterms:created xsi:type="dcterms:W3CDTF">2014-06-19T13:43:35Z</dcterms:created>
  <dcterms:modified xsi:type="dcterms:W3CDTF">2014-08-04T04:50:00Z</dcterms:modified>
</cp:coreProperties>
</file>